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7" r:id="rId10"/>
    <p:sldId id="264" r:id="rId11"/>
    <p:sldId id="265" r:id="rId12"/>
    <p:sldId id="266" r:id="rId13"/>
  </p:sldIdLst>
  <p:sldSz cx="14630400" cy="8229600"/>
  <p:notesSz cx="8229600" cy="14630400"/>
  <p:embeddedFontLst>
    <p:embeddedFont>
      <p:font typeface="Noto Sans TC" panose="020B0604020202020204" charset="-128"/>
      <p:regular r:id="rId15"/>
    </p:embeddedFont>
    <p:embeddedFont>
      <p:font typeface="Sora Medium" panose="020B0604020202020204" charset="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8" d="100"/>
          <a:sy n="68" d="100"/>
        </p:scale>
        <p:origin x="715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664015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002631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Cafeteria Management System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760351"/>
            <a:ext cx="7556421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Welcome! This presentation will explore the development of a user-friendly cafeteria management system, designed to streamline operations and enhance customer satisfaction. We'll dive into its functionalities, design elements, and the technology stack used to create it.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5846921"/>
            <a:ext cx="362903" cy="362903"/>
          </a:xfrm>
          <a:prstGeom prst="roundRect">
            <a:avLst>
              <a:gd name="adj" fmla="val 25194296"/>
            </a:avLst>
          </a:prstGeom>
          <a:solidFill>
            <a:srgbClr val="7A3674"/>
          </a:solidFill>
          <a:ln w="7620">
            <a:solidFill>
              <a:srgbClr val="FFFFFF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916900" y="5979557"/>
            <a:ext cx="116562" cy="97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750"/>
              </a:lnSpc>
              <a:buNone/>
            </a:pPr>
            <a:r>
              <a:rPr lang="en-US" sz="750" dirty="0">
                <a:solidFill>
                  <a:srgbClr val="FFFFFF"/>
                </a:solidFill>
                <a:latin typeface="Noto Sans TC Medium" pitchFamily="34" charset="0"/>
                <a:ea typeface="Noto Sans TC Medium" pitchFamily="34" charset="-122"/>
                <a:cs typeface="Noto Sans TC Medium" pitchFamily="34" charset="-120"/>
              </a:rPr>
              <a:t>SS</a:t>
            </a:r>
            <a:endParaRPr lang="en-US" sz="750" dirty="0"/>
          </a:p>
        </p:txBody>
      </p:sp>
      <p:sp>
        <p:nvSpPr>
          <p:cNvPr id="7" name="Text 4"/>
          <p:cNvSpPr/>
          <p:nvPr/>
        </p:nvSpPr>
        <p:spPr>
          <a:xfrm>
            <a:off x="1270040" y="5830014"/>
            <a:ext cx="2152769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E0D6DE"/>
                </a:solidFill>
                <a:latin typeface="Noto Sans TC Bold" pitchFamily="34" charset="0"/>
                <a:ea typeface="Noto Sans TC Bold" pitchFamily="34" charset="-122"/>
                <a:cs typeface="Noto Sans TC Bold" pitchFamily="34" charset="-120"/>
              </a:rPr>
              <a:t>by Sneha Verma, Swathi D, Surya Satvik</a:t>
            </a:r>
            <a:endParaRPr lang="en-US" sz="2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0C1045D-4406-4C34-9DD4-14276BC68B23}"/>
              </a:ext>
            </a:extLst>
          </p:cNvPr>
          <p:cNvSpPr txBox="1"/>
          <p:nvPr/>
        </p:nvSpPr>
        <p:spPr>
          <a:xfrm>
            <a:off x="1806222" y="824089"/>
            <a:ext cx="97648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u="sng" dirty="0">
                <a:solidFill>
                  <a:schemeClr val="bg1"/>
                </a:solidFill>
              </a:rPr>
              <a:t>Pictures of our website</a:t>
            </a:r>
            <a:endParaRPr lang="en-IN" sz="3600" u="sng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1AE8F13-E37F-377F-7F13-1539B686BE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241" y="1485656"/>
            <a:ext cx="6204613" cy="270863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705D1F3-A43E-3040-0332-FC9CB08C96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241" y="4641536"/>
            <a:ext cx="6324425" cy="270863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79639AF-96E5-8113-4F28-1159EADF27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0430" y="4696877"/>
            <a:ext cx="6606011" cy="270863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1C88171-BC7C-C935-2D77-EABABAD2E4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63645" y="1580445"/>
            <a:ext cx="7021267" cy="2534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3889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5DCE2C7-6D8A-48D2-05EC-B83D82DEFD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194" y="253931"/>
            <a:ext cx="5240652" cy="224801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E3FF80F-8C44-B0A7-392A-85D3C24143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194" y="3510843"/>
            <a:ext cx="4989690" cy="25376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C638C41-04CD-5E5F-9770-EBC33E75D5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9911" y="223938"/>
            <a:ext cx="7299749" cy="309303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7F25838-4A6F-F4E1-8907-EAF539C40A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9911" y="3510843"/>
            <a:ext cx="7382933" cy="3230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2857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0352E82-7DD9-2420-FA01-98EE03448F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1623" y="751068"/>
            <a:ext cx="5621104" cy="272591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551544A-A126-6A08-605B-EC484DBF03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8340" y="3740006"/>
            <a:ext cx="9036296" cy="38288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5539987-01B2-9645-E6B7-2659A8928C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0774" y="751068"/>
            <a:ext cx="6156523" cy="2661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0023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8134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Project Abstract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457099"/>
            <a:ext cx="356711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Streamlining Operations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038243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The system aims to optimize daily operations, from menu planning and inventory tracking to order taking and payment processing.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457099"/>
            <a:ext cx="3978116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Enhanced Customer Experience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392573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It provides customers with a seamless ordering process, customizable meal options, and convenient payment methods.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457099"/>
            <a:ext cx="299239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Data-Driven Insights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038243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The system gathers valuable data on customer preferences and sales trends, enabling data-driven decision making.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26265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Wireframe Design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311598"/>
            <a:ext cx="3664863" cy="2395657"/>
          </a:xfrm>
          <a:prstGeom prst="roundRect">
            <a:avLst>
              <a:gd name="adj" fmla="val 1420"/>
            </a:avLst>
          </a:prstGeom>
          <a:solidFill>
            <a:srgbClr val="26262B"/>
          </a:solidFill>
          <a:ln/>
        </p:spPr>
      </p:sp>
      <p:sp>
        <p:nvSpPr>
          <p:cNvPr id="5" name="Text 2"/>
          <p:cNvSpPr/>
          <p:nvPr/>
        </p:nvSpPr>
        <p:spPr>
          <a:xfrm>
            <a:off x="1020604" y="25384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Menu Page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3028831"/>
            <a:ext cx="321123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Displays a list of food and beverage options, categorizes them by meal type, and includes pricing information.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2311598"/>
            <a:ext cx="3664863" cy="2395657"/>
          </a:xfrm>
          <a:prstGeom prst="roundRect">
            <a:avLst>
              <a:gd name="adj" fmla="val 1420"/>
            </a:avLst>
          </a:prstGeom>
          <a:solidFill>
            <a:srgbClr val="26262B"/>
          </a:solidFill>
          <a:ln/>
        </p:spPr>
      </p:sp>
      <p:sp>
        <p:nvSpPr>
          <p:cNvPr id="8" name="Text 5"/>
          <p:cNvSpPr/>
          <p:nvPr/>
        </p:nvSpPr>
        <p:spPr>
          <a:xfrm>
            <a:off x="4912281" y="25384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Order Page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2281" y="3028831"/>
            <a:ext cx="32112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Allows customers to select items, customize orders, and view a running total.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4934069"/>
            <a:ext cx="3664863" cy="2032754"/>
          </a:xfrm>
          <a:prstGeom prst="roundRect">
            <a:avLst>
              <a:gd name="adj" fmla="val 1674"/>
            </a:avLst>
          </a:prstGeom>
          <a:solidFill>
            <a:srgbClr val="26262B"/>
          </a:solidFill>
          <a:ln/>
        </p:spPr>
      </p:sp>
      <p:sp>
        <p:nvSpPr>
          <p:cNvPr id="11" name="Text 8"/>
          <p:cNvSpPr/>
          <p:nvPr/>
        </p:nvSpPr>
        <p:spPr>
          <a:xfrm>
            <a:off x="1020604" y="516088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Payment Page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0604" y="5651302"/>
            <a:ext cx="32112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Provides multiple payment options, including credit/debit cards and mobile wallets.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4685467" y="4934069"/>
            <a:ext cx="3664863" cy="2032754"/>
          </a:xfrm>
          <a:prstGeom prst="roundRect">
            <a:avLst>
              <a:gd name="adj" fmla="val 1674"/>
            </a:avLst>
          </a:prstGeom>
          <a:solidFill>
            <a:srgbClr val="26262B"/>
          </a:solidFill>
          <a:ln/>
        </p:spPr>
      </p:sp>
      <p:sp>
        <p:nvSpPr>
          <p:cNvPr id="14" name="Text 11"/>
          <p:cNvSpPr/>
          <p:nvPr/>
        </p:nvSpPr>
        <p:spPr>
          <a:xfrm>
            <a:off x="4912281" y="516088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Admin Dashboard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4912281" y="5651302"/>
            <a:ext cx="32112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Provides an overview of sales data, inventory levels, and customer feedback.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74818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Key Modules and Web Pages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761059"/>
            <a:ext cx="396835" cy="396835"/>
          </a:xfrm>
          <a:prstGeom prst="roundRect">
            <a:avLst>
              <a:gd name="adj" fmla="val 8574"/>
            </a:avLst>
          </a:prstGeom>
          <a:solidFill>
            <a:srgbClr val="26262B"/>
          </a:solidFill>
          <a:ln/>
        </p:spPr>
      </p:sp>
      <p:sp>
        <p:nvSpPr>
          <p:cNvPr id="5" name="Text 2"/>
          <p:cNvSpPr/>
          <p:nvPr/>
        </p:nvSpPr>
        <p:spPr>
          <a:xfrm>
            <a:off x="6903839" y="276105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Menu Management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903839" y="3251478"/>
            <a:ext cx="3041213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Allows staff to create, update, and remove menu items, set prices, and manage categories.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2761059"/>
            <a:ext cx="396835" cy="396835"/>
          </a:xfrm>
          <a:prstGeom prst="roundRect">
            <a:avLst>
              <a:gd name="adj" fmla="val 8574"/>
            </a:avLst>
          </a:prstGeom>
          <a:solidFill>
            <a:srgbClr val="26262B"/>
          </a:solidFill>
          <a:ln/>
        </p:spPr>
      </p:sp>
      <p:sp>
        <p:nvSpPr>
          <p:cNvPr id="8" name="Text 5"/>
          <p:cNvSpPr/>
          <p:nvPr/>
        </p:nvSpPr>
        <p:spPr>
          <a:xfrm>
            <a:off x="10795516" y="276105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Order Management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795516" y="3251478"/>
            <a:ext cx="304121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Processes customer orders, tracks order status, and enables easy order retrieval.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185053"/>
            <a:ext cx="396835" cy="396835"/>
          </a:xfrm>
          <a:prstGeom prst="roundRect">
            <a:avLst>
              <a:gd name="adj" fmla="val 8574"/>
            </a:avLst>
          </a:prstGeom>
          <a:solidFill>
            <a:srgbClr val="26262B"/>
          </a:solidFill>
          <a:ln/>
        </p:spPr>
      </p:sp>
      <p:sp>
        <p:nvSpPr>
          <p:cNvPr id="11" name="Text 8"/>
          <p:cNvSpPr/>
          <p:nvPr/>
        </p:nvSpPr>
        <p:spPr>
          <a:xfrm>
            <a:off x="6903839" y="5185053"/>
            <a:ext cx="3041213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Inventory Management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903839" y="6029801"/>
            <a:ext cx="3041213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Tracks ingredient levels, sets reorder points, and generates reports on inventory usage.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10171867" y="5185053"/>
            <a:ext cx="396835" cy="396835"/>
          </a:xfrm>
          <a:prstGeom prst="roundRect">
            <a:avLst>
              <a:gd name="adj" fmla="val 8574"/>
            </a:avLst>
          </a:prstGeom>
          <a:solidFill>
            <a:srgbClr val="26262B"/>
          </a:solidFill>
          <a:ln/>
        </p:spPr>
      </p:sp>
      <p:sp>
        <p:nvSpPr>
          <p:cNvPr id="14" name="Text 11"/>
          <p:cNvSpPr/>
          <p:nvPr/>
        </p:nvSpPr>
        <p:spPr>
          <a:xfrm>
            <a:off x="10795516" y="5185053"/>
            <a:ext cx="3041213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Reporting and Analytics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0795516" y="6029801"/>
            <a:ext cx="3041213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Provides valuable insights into sales trends, customer preferences, and operational efficiency.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019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87083" y="550545"/>
            <a:ext cx="5008245" cy="6256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900"/>
              </a:lnSpc>
              <a:buNone/>
            </a:pPr>
            <a:r>
              <a:rPr lang="en-US" sz="39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Use Case Scenarios</a:t>
            </a:r>
            <a:endParaRPr lang="en-US" sz="39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7083" y="1476494"/>
            <a:ext cx="500420" cy="50042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187083" y="2177058"/>
            <a:ext cx="2502575" cy="312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Customer Ordering</a:t>
            </a:r>
            <a:endParaRPr lang="en-US" sz="1950" dirty="0"/>
          </a:p>
        </p:txBody>
      </p:sp>
      <p:sp>
        <p:nvSpPr>
          <p:cNvPr id="6" name="Text 2"/>
          <p:cNvSpPr/>
          <p:nvPr/>
        </p:nvSpPr>
        <p:spPr>
          <a:xfrm>
            <a:off x="6187083" y="2609850"/>
            <a:ext cx="7742634" cy="6407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 customer browses the menu, selects items, customizes their order, and makes a payment.</a:t>
            </a:r>
            <a:endParaRPr lang="en-US" sz="15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7083" y="3851196"/>
            <a:ext cx="500420" cy="50042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187083" y="4551759"/>
            <a:ext cx="2502575" cy="312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Staff Management</a:t>
            </a:r>
            <a:endParaRPr lang="en-US" sz="1950" dirty="0"/>
          </a:p>
        </p:txBody>
      </p:sp>
      <p:sp>
        <p:nvSpPr>
          <p:cNvPr id="9" name="Text 4"/>
          <p:cNvSpPr/>
          <p:nvPr/>
        </p:nvSpPr>
        <p:spPr>
          <a:xfrm>
            <a:off x="6187083" y="4984552"/>
            <a:ext cx="7742634" cy="320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 staff member updates the menu, tracks inventory, and generates sales reports.</a:t>
            </a:r>
            <a:endParaRPr lang="en-US" sz="15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87083" y="5905500"/>
            <a:ext cx="500420" cy="50042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187083" y="6606064"/>
            <a:ext cx="2939058" cy="312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System Administration</a:t>
            </a:r>
            <a:endParaRPr lang="en-US" sz="1950" dirty="0"/>
          </a:p>
        </p:txBody>
      </p:sp>
      <p:sp>
        <p:nvSpPr>
          <p:cNvPr id="12" name="Text 6"/>
          <p:cNvSpPr/>
          <p:nvPr/>
        </p:nvSpPr>
        <p:spPr>
          <a:xfrm>
            <a:off x="6187083" y="7038856"/>
            <a:ext cx="7742634" cy="6407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An administrator configures system settings, manages user accounts, and monitors system performance.</a:t>
            </a:r>
            <a:endParaRPr lang="en-US" sz="15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67722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Technology Stack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605111" y="1726168"/>
            <a:ext cx="30480" cy="5826085"/>
          </a:xfrm>
          <a:prstGeom prst="roundRect">
            <a:avLst>
              <a:gd name="adj" fmla="val 111628"/>
            </a:avLst>
          </a:prstGeom>
          <a:solidFill>
            <a:srgbClr val="3F3F44"/>
          </a:solidFill>
          <a:ln/>
        </p:spPr>
      </p:sp>
      <p:sp>
        <p:nvSpPr>
          <p:cNvPr id="5" name="Shape 2"/>
          <p:cNvSpPr/>
          <p:nvPr/>
        </p:nvSpPr>
        <p:spPr>
          <a:xfrm>
            <a:off x="6845022" y="2221230"/>
            <a:ext cx="793790" cy="30480"/>
          </a:xfrm>
          <a:prstGeom prst="roundRect">
            <a:avLst>
              <a:gd name="adj" fmla="val 111628"/>
            </a:avLst>
          </a:prstGeom>
          <a:solidFill>
            <a:srgbClr val="3F3F44"/>
          </a:solidFill>
          <a:ln/>
        </p:spPr>
      </p:sp>
      <p:sp>
        <p:nvSpPr>
          <p:cNvPr id="6" name="Shape 3"/>
          <p:cNvSpPr/>
          <p:nvPr/>
        </p:nvSpPr>
        <p:spPr>
          <a:xfrm>
            <a:off x="6365200" y="1981319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sp>
        <p:nvSpPr>
          <p:cNvPr id="7" name="Text 4"/>
          <p:cNvSpPr/>
          <p:nvPr/>
        </p:nvSpPr>
        <p:spPr>
          <a:xfrm>
            <a:off x="6548318" y="2066330"/>
            <a:ext cx="143947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7867888" y="195298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Front-end: React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867888" y="2443401"/>
            <a:ext cx="596872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ReactJS was chosen for its speed, efficiency, and ease of use in building dynamic user interfaces.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845022" y="4117896"/>
            <a:ext cx="793790" cy="30480"/>
          </a:xfrm>
          <a:prstGeom prst="roundRect">
            <a:avLst>
              <a:gd name="adj" fmla="val 111628"/>
            </a:avLst>
          </a:prstGeom>
          <a:solidFill>
            <a:srgbClr val="3F3F44"/>
          </a:solidFill>
          <a:ln/>
        </p:spPr>
      </p:sp>
      <p:sp>
        <p:nvSpPr>
          <p:cNvPr id="11" name="Shape 8"/>
          <p:cNvSpPr/>
          <p:nvPr/>
        </p:nvSpPr>
        <p:spPr>
          <a:xfrm>
            <a:off x="6365200" y="3877985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sp>
        <p:nvSpPr>
          <p:cNvPr id="12" name="Text 9"/>
          <p:cNvSpPr/>
          <p:nvPr/>
        </p:nvSpPr>
        <p:spPr>
          <a:xfrm>
            <a:off x="6514386" y="3962995"/>
            <a:ext cx="211931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2</a:t>
            </a:r>
            <a:endParaRPr lang="en-US" sz="2650" dirty="0"/>
          </a:p>
        </p:txBody>
      </p:sp>
      <p:sp>
        <p:nvSpPr>
          <p:cNvPr id="13" name="Text 10"/>
          <p:cNvSpPr/>
          <p:nvPr/>
        </p:nvSpPr>
        <p:spPr>
          <a:xfrm>
            <a:off x="7867888" y="3849648"/>
            <a:ext cx="445067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Back-end: Node.js and Express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7867888" y="4340066"/>
            <a:ext cx="596872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Node.js and Express provide a powerful and scalable framework for handling server-side logic and API endpoints.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6845022" y="6377464"/>
            <a:ext cx="793790" cy="30480"/>
          </a:xfrm>
          <a:prstGeom prst="roundRect">
            <a:avLst>
              <a:gd name="adj" fmla="val 111628"/>
            </a:avLst>
          </a:prstGeom>
          <a:solidFill>
            <a:srgbClr val="3F3F44"/>
          </a:solidFill>
          <a:ln/>
        </p:spPr>
      </p:sp>
      <p:sp>
        <p:nvSpPr>
          <p:cNvPr id="16" name="Shape 13"/>
          <p:cNvSpPr/>
          <p:nvPr/>
        </p:nvSpPr>
        <p:spPr>
          <a:xfrm>
            <a:off x="6365200" y="613755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sp>
        <p:nvSpPr>
          <p:cNvPr id="17" name="Text 14"/>
          <p:cNvSpPr/>
          <p:nvPr/>
        </p:nvSpPr>
        <p:spPr>
          <a:xfrm>
            <a:off x="6514862" y="6222563"/>
            <a:ext cx="210979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3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7867888" y="6109216"/>
            <a:ext cx="294346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Database: MongoDB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7867888" y="6599634"/>
            <a:ext cx="596872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MongoDB was selected for its flexibility, scalability, and efficient handling of large datasets.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3073" y="608290"/>
            <a:ext cx="7597854" cy="13804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Front-end Fundamentals: HTML, CSS, JavaScript</a:t>
            </a:r>
            <a:endParaRPr lang="en-US" sz="43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073" y="2319933"/>
            <a:ext cx="1104424" cy="176712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08728" y="2540794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HTML</a:t>
            </a:r>
            <a:endParaRPr lang="en-US" sz="2150" dirty="0"/>
          </a:p>
        </p:txBody>
      </p:sp>
      <p:sp>
        <p:nvSpPr>
          <p:cNvPr id="6" name="Text 2"/>
          <p:cNvSpPr/>
          <p:nvPr/>
        </p:nvSpPr>
        <p:spPr>
          <a:xfrm>
            <a:off x="2208728" y="3018353"/>
            <a:ext cx="6162199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Used to structure the layout and content of web pages.</a:t>
            </a:r>
            <a:endParaRPr lang="en-US" sz="17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073" y="4087058"/>
            <a:ext cx="1104424" cy="176712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08728" y="4307919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CSS</a:t>
            </a:r>
            <a:endParaRPr lang="en-US" sz="2150" dirty="0"/>
          </a:p>
        </p:txBody>
      </p:sp>
      <p:sp>
        <p:nvSpPr>
          <p:cNvPr id="9" name="Text 4"/>
          <p:cNvSpPr/>
          <p:nvPr/>
        </p:nvSpPr>
        <p:spPr>
          <a:xfrm>
            <a:off x="2208728" y="4785479"/>
            <a:ext cx="6162199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Provides styling and visual presentation for web pages.</a:t>
            </a:r>
            <a:endParaRPr lang="en-US" sz="17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3073" y="5854184"/>
            <a:ext cx="1104424" cy="176712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208728" y="6075045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JavaScript</a:t>
            </a:r>
            <a:endParaRPr lang="en-US" sz="2150" dirty="0"/>
          </a:p>
        </p:txBody>
      </p:sp>
      <p:sp>
        <p:nvSpPr>
          <p:cNvPr id="12" name="Text 6"/>
          <p:cNvSpPr/>
          <p:nvPr/>
        </p:nvSpPr>
        <p:spPr>
          <a:xfrm>
            <a:off x="2208728" y="6552605"/>
            <a:ext cx="6162199" cy="7067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Adds interactivity and dynamic functionality to the user interface.</a:t>
            </a:r>
            <a:endParaRPr lang="en-US" sz="17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32862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Conclusion and Next Steps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086344"/>
            <a:ext cx="7556421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This cafeteria management system is a powerful tool that can help streamline operations, enhance customer satisfaction, and provide valuable data-driven insights. Future development will focus on integrating additional features, such as online ordering and customer loyalty programs.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A2D4555-DB7A-B0ED-A2E3-7176EFA2083F}"/>
              </a:ext>
            </a:extLst>
          </p:cNvPr>
          <p:cNvSpPr txBox="1"/>
          <p:nvPr/>
        </p:nvSpPr>
        <p:spPr>
          <a:xfrm>
            <a:off x="4628444" y="4955822"/>
            <a:ext cx="9855200" cy="7337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OUR HOMEPAGE</a:t>
            </a:r>
            <a:endParaRPr lang="en-IN" sz="4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2422C6-FFD9-72DB-F4DD-0D80144A5624}"/>
              </a:ext>
            </a:extLst>
          </p:cNvPr>
          <p:cNvSpPr txBox="1"/>
          <p:nvPr/>
        </p:nvSpPr>
        <p:spPr>
          <a:xfrm>
            <a:off x="2449689" y="1320800"/>
            <a:ext cx="80376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OUR WEBSITE HOME PAGE:</a:t>
            </a:r>
            <a:endParaRPr lang="en-IN" sz="3600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24D59B-D0D8-4549-98C6-CD680915F1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7600" y="2220722"/>
            <a:ext cx="9855200" cy="4482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4638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504</Words>
  <Application>Microsoft Office PowerPoint</Application>
  <PresentationFormat>Custom</PresentationFormat>
  <Paragraphs>66</Paragraphs>
  <Slides>12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Sora Medium</vt:lpstr>
      <vt:lpstr>Noto Sans TC Bold</vt:lpstr>
      <vt:lpstr>Noto Sans TC</vt:lpstr>
      <vt:lpstr>Arial</vt:lpstr>
      <vt:lpstr>Noto Sans TC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917483116273</cp:lastModifiedBy>
  <cp:revision>2</cp:revision>
  <dcterms:created xsi:type="dcterms:W3CDTF">2024-11-21T15:53:34Z</dcterms:created>
  <dcterms:modified xsi:type="dcterms:W3CDTF">2024-11-23T03:17:04Z</dcterms:modified>
</cp:coreProperties>
</file>